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Agrandir" panose="020B0604020202020204" charset="-94"/>
      <p:regular r:id="rId9"/>
    </p:embeddedFont>
    <p:embeddedFont>
      <p:font typeface="BP Imperial Bold"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autoAdjust="0"/>
    <p:restoredTop sz="94608" autoAdjust="0"/>
  </p:normalViewPr>
  <p:slideViewPr>
    <p:cSldViewPr>
      <p:cViewPr varScale="1">
        <p:scale>
          <a:sx n="69" d="100"/>
          <a:sy n="69" d="100"/>
        </p:scale>
        <p:origin x="83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jpeg>
</file>

<file path=ppt/media/image10.png>
</file>

<file path=ppt/media/image11.svg>
</file>

<file path=ppt/media/image12.png>
</file>

<file path=ppt/media/image13.sv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media/media3.mp4>
</file>

<file path=ppt/media/media4.mp4>
</file>

<file path=ppt/media/media5.mp4>
</file>

<file path=ppt/media/media6.mp4>
</file>

<file path=ppt/media/media7.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6.mp4"/><Relationship Id="rId1" Type="http://schemas.openxmlformats.org/officeDocument/2006/relationships/video" Target="NULL" TargetMode="Externa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7.xml"/><Relationship Id="rId7" Type="http://schemas.openxmlformats.org/officeDocument/2006/relationships/hyperlink" Target="https://space-radio.vercel.app/" TargetMode="Externa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jpeg"/><Relationship Id="rId9"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end="4950"/>
                </p14:media>
              </p:ext>
            </p:extLst>
          </p:nvPr>
        </p:nvPicPr>
        <p:blipFill>
          <a:blip r:embed="rId4"/>
          <a:srcRect t="164" b="164"/>
          <a:stretch>
            <a:fillRect/>
          </a:stretch>
        </p:blipFill>
        <p:spPr>
          <a:xfrm>
            <a:off x="0" y="-85725"/>
            <a:ext cx="18440400" cy="10372725"/>
          </a:xfrm>
          <a:prstGeom prst="rect">
            <a:avLst/>
          </a:prstGeom>
        </p:spPr>
      </p:pic>
      <p:sp>
        <p:nvSpPr>
          <p:cNvPr id="3" name="Freeform 3"/>
          <p:cNvSpPr/>
          <p:nvPr/>
        </p:nvSpPr>
        <p:spPr>
          <a:xfrm>
            <a:off x="-22098" y="7200900"/>
            <a:ext cx="3297657" cy="3297657"/>
          </a:xfrm>
          <a:custGeom>
            <a:avLst/>
            <a:gdLst/>
            <a:ahLst/>
            <a:cxnLst/>
            <a:rect l="l" t="t" r="r" b="b"/>
            <a:pathLst>
              <a:path w="3297657" h="3297657">
                <a:moveTo>
                  <a:pt x="0" y="0"/>
                </a:moveTo>
                <a:lnTo>
                  <a:pt x="3297657" y="0"/>
                </a:lnTo>
                <a:lnTo>
                  <a:pt x="3297657" y="3297657"/>
                </a:lnTo>
                <a:lnTo>
                  <a:pt x="0" y="3297657"/>
                </a:lnTo>
                <a:lnTo>
                  <a:pt x="0" y="0"/>
                </a:lnTo>
                <a:close/>
              </a:path>
            </a:pathLst>
          </a:custGeom>
          <a:blipFill>
            <a:blip r:embed="rId5"/>
            <a:stretch>
              <a:fillRect/>
            </a:stretch>
          </a:blipFill>
        </p:spPr>
        <p:txBody>
          <a:bodyPr/>
          <a:lstStyle/>
          <a:p>
            <a:endParaRPr lang="tr-TR" dirty="0"/>
          </a:p>
        </p:txBody>
      </p:sp>
      <p:sp>
        <p:nvSpPr>
          <p:cNvPr id="8" name="TextBox 8"/>
          <p:cNvSpPr txBox="1"/>
          <p:nvPr/>
        </p:nvSpPr>
        <p:spPr>
          <a:xfrm>
            <a:off x="12496800" y="6930717"/>
            <a:ext cx="5355763" cy="2594043"/>
          </a:xfrm>
          <a:prstGeom prst="rect">
            <a:avLst/>
          </a:prstGeom>
        </p:spPr>
        <p:txBody>
          <a:bodyPr wrap="square" lIns="0" tIns="0" rIns="0" bIns="0" rtlCol="0" anchor="t">
            <a:spAutoFit/>
          </a:bodyPr>
          <a:lstStyle/>
          <a:p>
            <a:pPr algn="ctr">
              <a:lnSpc>
                <a:spcPts val="4133"/>
              </a:lnSpc>
            </a:pP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İrem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Özdemir</a:t>
            </a:r>
            <a:endPar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endParaRPr>
          </a:p>
          <a:p>
            <a:pPr algn="ctr">
              <a:lnSpc>
                <a:spcPts val="4133"/>
              </a:lnSpc>
            </a:pP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Orhun</a:t>
            </a: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Yıldırım</a:t>
            </a: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Öğüt</a:t>
            </a:r>
            <a:endPar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endParaRPr>
          </a:p>
          <a:p>
            <a:pPr algn="ctr">
              <a:lnSpc>
                <a:spcPts val="4133"/>
              </a:lnSpc>
            </a:pP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Sude</a:t>
            </a: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 Naz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Şeker</a:t>
            </a:r>
            <a:endPar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endParaRPr>
          </a:p>
          <a:p>
            <a:pPr algn="ctr">
              <a:lnSpc>
                <a:spcPts val="4133"/>
              </a:lnSpc>
            </a:pP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Gülce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Ertürk</a:t>
            </a:r>
            <a:endPar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endParaRPr>
          </a:p>
          <a:p>
            <a:pPr algn="ctr">
              <a:lnSpc>
                <a:spcPts val="4133"/>
              </a:lnSpc>
            </a:pP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Çağrı</a:t>
            </a:r>
            <a:r>
              <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rPr>
              <a:t> </a:t>
            </a:r>
            <a:r>
              <a:rPr lang="en-US" sz="2952" dirty="0" err="1">
                <a:solidFill>
                  <a:srgbClr val="FFFFFF"/>
                </a:solidFill>
                <a:latin typeface="Futura Medium" panose="020B0602020204020303" pitchFamily="34" charset="-79"/>
                <a:ea typeface="Agrandir Bold"/>
                <a:cs typeface="Futura Medium" panose="020B0602020204020303" pitchFamily="34" charset="-79"/>
                <a:sym typeface="Agrandir Bold"/>
              </a:rPr>
              <a:t>Çiftgül</a:t>
            </a:r>
            <a:endParaRPr lang="en-US" sz="2952" dirty="0">
              <a:solidFill>
                <a:srgbClr val="FFFFFF"/>
              </a:solidFill>
              <a:latin typeface="Futura Medium" panose="020B0602020204020303" pitchFamily="34" charset="-79"/>
              <a:ea typeface="Agrandir Bold"/>
              <a:cs typeface="Futura Medium" panose="020B0602020204020303" pitchFamily="34" charset="-79"/>
              <a:sym typeface="Agrandir Bold"/>
            </a:endParaRPr>
          </a:p>
        </p:txBody>
      </p:sp>
      <p:sp>
        <p:nvSpPr>
          <p:cNvPr id="9" name="TextBox 9"/>
          <p:cNvSpPr txBox="1"/>
          <p:nvPr/>
        </p:nvSpPr>
        <p:spPr>
          <a:xfrm>
            <a:off x="435437" y="9524760"/>
            <a:ext cx="2382589" cy="379656"/>
          </a:xfrm>
          <a:prstGeom prst="rect">
            <a:avLst/>
          </a:prstGeom>
        </p:spPr>
        <p:txBody>
          <a:bodyPr lIns="0" tIns="0" rIns="0" bIns="0" rtlCol="0" anchor="t">
            <a:spAutoFit/>
          </a:bodyPr>
          <a:lstStyle/>
          <a:p>
            <a:pPr algn="ctr">
              <a:lnSpc>
                <a:spcPts val="3233"/>
              </a:lnSpc>
            </a:pPr>
            <a:r>
              <a:rPr lang="en-US" sz="2400" i="1" dirty="0">
                <a:solidFill>
                  <a:srgbClr val="FFFFFF"/>
                </a:solidFill>
                <a:latin typeface="Futura Medium" panose="020B0602020204020303" pitchFamily="34" charset="-79"/>
                <a:ea typeface="Agrandir Bold"/>
                <a:cs typeface="Futura Medium" panose="020B0602020204020303" pitchFamily="34" charset="-79"/>
                <a:sym typeface="Agrandir Bold"/>
              </a:rPr>
              <a:t>Ankara / Türkiye</a:t>
            </a:r>
          </a:p>
        </p:txBody>
      </p:sp>
      <p:pic>
        <p:nvPicPr>
          <p:cNvPr id="16" name="Resim 15" descr="metin, ekran görüntüsü, yazı tipi, logo içeren bir resim&#10;&#10;Açıklama otomatik olarak oluşturuldu">
            <a:extLst>
              <a:ext uri="{FF2B5EF4-FFF2-40B4-BE49-F238E27FC236}">
                <a16:creationId xmlns:a16="http://schemas.microsoft.com/office/drawing/2014/main" id="{63923987-FF36-61A1-2B2E-74FB35C49580}"/>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28600" y="1028700"/>
            <a:ext cx="9614142" cy="13589065"/>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end="9940"/>
                </p14:media>
              </p:ext>
            </p:extLst>
          </p:nvPr>
        </p:nvPicPr>
        <p:blipFill>
          <a:blip r:embed="rId4"/>
          <a:srcRect t="164" b="164"/>
          <a:stretch>
            <a:fillRect/>
          </a:stretch>
        </p:blipFill>
        <p:spPr>
          <a:xfrm>
            <a:off x="0" y="0"/>
            <a:ext cx="18288000" cy="10287000"/>
          </a:xfrm>
          <a:prstGeom prst="rect">
            <a:avLst/>
          </a:prstGeom>
        </p:spPr>
      </p:pic>
      <p:sp>
        <p:nvSpPr>
          <p:cNvPr id="3" name="TextBox 3"/>
          <p:cNvSpPr txBox="1"/>
          <p:nvPr/>
        </p:nvSpPr>
        <p:spPr>
          <a:xfrm>
            <a:off x="4572000" y="800100"/>
            <a:ext cx="10443506" cy="2154436"/>
          </a:xfrm>
          <a:prstGeom prst="rect">
            <a:avLst/>
          </a:prstGeom>
        </p:spPr>
        <p:txBody>
          <a:bodyPr wrap="square" lIns="0" tIns="0" rIns="0" bIns="0" rtlCol="0" anchor="t">
            <a:spAutoFit/>
          </a:bodyPr>
          <a:lstStyle/>
          <a:p>
            <a:pPr marL="0" lvl="0" indent="0" algn="ctr">
              <a:spcBef>
                <a:spcPct val="0"/>
              </a:spcBef>
            </a:pPr>
            <a:r>
              <a:rPr lang="en-US" sz="7000" b="1" dirty="0">
                <a:solidFill>
                  <a:srgbClr val="FFFFFF"/>
                </a:solidFill>
                <a:latin typeface="Futura" panose="020B0602020204020303" pitchFamily="34" charset="-79"/>
                <a:ea typeface="Horizon"/>
                <a:cs typeface="Futura" panose="020B0602020204020303" pitchFamily="34" charset="-79"/>
                <a:sym typeface="Horizon"/>
              </a:rPr>
              <a:t>A JOURNEY UNLIKE ANY OTHER</a:t>
            </a:r>
          </a:p>
        </p:txBody>
      </p:sp>
      <p:sp>
        <p:nvSpPr>
          <p:cNvPr id="4" name="TextBox 4"/>
          <p:cNvSpPr txBox="1"/>
          <p:nvPr/>
        </p:nvSpPr>
        <p:spPr>
          <a:xfrm>
            <a:off x="76200" y="7652819"/>
            <a:ext cx="18135599" cy="1842364"/>
          </a:xfrm>
          <a:prstGeom prst="rect">
            <a:avLst/>
          </a:prstGeom>
        </p:spPr>
        <p:txBody>
          <a:bodyPr wrap="square" lIns="0" tIns="0" rIns="0" bIns="0" rtlCol="0" anchor="t">
            <a:spAutoFit/>
          </a:bodyPr>
          <a:lstStyle/>
          <a:p>
            <a:pPr marL="0" lvl="0" indent="0" algn="ctr">
              <a:lnSpc>
                <a:spcPct val="150000"/>
              </a:lnSpc>
              <a:spcBef>
                <a:spcPct val="0"/>
              </a:spcBef>
            </a:pPr>
            <a:r>
              <a:rPr lang="en-US" sz="2768" dirty="0">
                <a:solidFill>
                  <a:srgbClr val="FFFFFF"/>
                </a:solidFill>
                <a:latin typeface="Futura Medium" panose="020B0602020204020303" pitchFamily="34" charset="-79"/>
                <a:ea typeface="Horizon"/>
                <a:cs typeface="Futura Medium" panose="020B0602020204020303" pitchFamily="34" charset="-79"/>
                <a:sym typeface="Horizon"/>
              </a:rPr>
              <a:t>UNCOVER THE MYSTERIES OF THE SOLAR SYSTEM WHILE STAYING ON TOP OF YOUR TASKS! WE’VE COMBINED SPACE EXPLORATION WITH USEFUL TOOLS TO CREATE AN IMMERSIVE EXPERIENCE WHERE LEARNING AND PRODUCTIVITY GO HAND IN HAND.</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st="5010"/>
                </p14:media>
              </p:ext>
            </p:extLst>
          </p:nvPr>
        </p:nvPicPr>
        <p:blipFill>
          <a:blip r:embed="rId4"/>
          <a:srcRect t="164" b="164"/>
          <a:stretch>
            <a:fillRect/>
          </a:stretch>
        </p:blipFill>
        <p:spPr>
          <a:xfrm>
            <a:off x="0" y="0"/>
            <a:ext cx="18288000" cy="10287000"/>
          </a:xfrm>
          <a:prstGeom prst="rect">
            <a:avLst/>
          </a:prstGeom>
        </p:spPr>
      </p:pic>
      <p:sp>
        <p:nvSpPr>
          <p:cNvPr id="3" name="TextBox 3"/>
          <p:cNvSpPr txBox="1"/>
          <p:nvPr/>
        </p:nvSpPr>
        <p:spPr>
          <a:xfrm>
            <a:off x="9282413" y="576112"/>
            <a:ext cx="8801100" cy="2662267"/>
          </a:xfrm>
          <a:prstGeom prst="rect">
            <a:avLst/>
          </a:prstGeom>
        </p:spPr>
        <p:txBody>
          <a:bodyPr wrap="square" lIns="0" tIns="0" rIns="0" bIns="0" rtlCol="0" anchor="t">
            <a:spAutoFit/>
          </a:bodyPr>
          <a:lstStyle/>
          <a:p>
            <a:pPr marL="0" lvl="0" indent="0" algn="ctr">
              <a:lnSpc>
                <a:spcPts val="6906"/>
              </a:lnSpc>
              <a:spcBef>
                <a:spcPct val="0"/>
              </a:spcBef>
            </a:pPr>
            <a:r>
              <a:rPr lang="en-US" sz="7000" b="1" dirty="0">
                <a:solidFill>
                  <a:srgbClr val="FFFFFF"/>
                </a:solidFill>
                <a:latin typeface="Futura" panose="020B0602020204020303" pitchFamily="34" charset="-79"/>
                <a:ea typeface="Horizon"/>
                <a:cs typeface="Futura" panose="020B0602020204020303" pitchFamily="34" charset="-79"/>
                <a:sym typeface="Horizon"/>
              </a:rPr>
              <a:t>THIS IS SOMETHING DIFFERENT!</a:t>
            </a:r>
          </a:p>
        </p:txBody>
      </p:sp>
      <p:grpSp>
        <p:nvGrpSpPr>
          <p:cNvPr id="4" name="Group 4"/>
          <p:cNvGrpSpPr/>
          <p:nvPr/>
        </p:nvGrpSpPr>
        <p:grpSpPr>
          <a:xfrm>
            <a:off x="10106627" y="3211598"/>
            <a:ext cx="7152673" cy="6241198"/>
            <a:chOff x="0" y="0"/>
            <a:chExt cx="1883831" cy="1643772"/>
          </a:xfrm>
        </p:grpSpPr>
        <p:sp>
          <p:nvSpPr>
            <p:cNvPr id="5" name="Freeform 5"/>
            <p:cNvSpPr/>
            <p:nvPr/>
          </p:nvSpPr>
          <p:spPr>
            <a:xfrm>
              <a:off x="0" y="0"/>
              <a:ext cx="1883832" cy="1643772"/>
            </a:xfrm>
            <a:custGeom>
              <a:avLst/>
              <a:gdLst/>
              <a:ahLst/>
              <a:cxnLst/>
              <a:rect l="l" t="t" r="r" b="b"/>
              <a:pathLst>
                <a:path w="1883832" h="1643772">
                  <a:moveTo>
                    <a:pt x="55201" y="0"/>
                  </a:moveTo>
                  <a:lnTo>
                    <a:pt x="1828630" y="0"/>
                  </a:lnTo>
                  <a:cubicBezTo>
                    <a:pt x="1859117" y="0"/>
                    <a:pt x="1883832" y="24715"/>
                    <a:pt x="1883832" y="55201"/>
                  </a:cubicBezTo>
                  <a:lnTo>
                    <a:pt x="1883832" y="1588571"/>
                  </a:lnTo>
                  <a:cubicBezTo>
                    <a:pt x="1883832" y="1619058"/>
                    <a:pt x="1859117" y="1643772"/>
                    <a:pt x="1828630" y="1643772"/>
                  </a:cubicBezTo>
                  <a:lnTo>
                    <a:pt x="55201" y="1643772"/>
                  </a:lnTo>
                  <a:cubicBezTo>
                    <a:pt x="24715" y="1643772"/>
                    <a:pt x="0" y="1619058"/>
                    <a:pt x="0" y="1588571"/>
                  </a:cubicBezTo>
                  <a:lnTo>
                    <a:pt x="0" y="55201"/>
                  </a:lnTo>
                  <a:cubicBezTo>
                    <a:pt x="0" y="24715"/>
                    <a:pt x="24715" y="0"/>
                    <a:pt x="55201" y="0"/>
                  </a:cubicBezTo>
                  <a:close/>
                </a:path>
              </a:pathLst>
            </a:custGeom>
            <a:solidFill>
              <a:srgbClr val="004369">
                <a:alpha val="58824"/>
              </a:srgbClr>
            </a:solidFill>
          </p:spPr>
          <p:txBody>
            <a:bodyPr/>
            <a:lstStyle/>
            <a:p>
              <a:endParaRPr lang="tr-TR"/>
            </a:p>
          </p:txBody>
        </p:sp>
        <p:sp>
          <p:nvSpPr>
            <p:cNvPr id="6" name="TextBox 6"/>
            <p:cNvSpPr txBox="1"/>
            <p:nvPr/>
          </p:nvSpPr>
          <p:spPr>
            <a:xfrm>
              <a:off x="0" y="-123825"/>
              <a:ext cx="1883831" cy="1767597"/>
            </a:xfrm>
            <a:prstGeom prst="rect">
              <a:avLst/>
            </a:prstGeom>
          </p:spPr>
          <p:txBody>
            <a:bodyPr lIns="50800" tIns="50800" rIns="50800" bIns="50800" rtlCol="0" anchor="ctr"/>
            <a:lstStyle/>
            <a:p>
              <a:pPr algn="ctr">
                <a:lnSpc>
                  <a:spcPts val="3336"/>
                </a:lnSpc>
              </a:pPr>
              <a:endParaRPr/>
            </a:p>
          </p:txBody>
        </p:sp>
      </p:grpSp>
      <p:sp>
        <p:nvSpPr>
          <p:cNvPr id="7" name="TextBox 7"/>
          <p:cNvSpPr txBox="1"/>
          <p:nvPr/>
        </p:nvSpPr>
        <p:spPr>
          <a:xfrm>
            <a:off x="10297482" y="3615148"/>
            <a:ext cx="6770964" cy="4952877"/>
          </a:xfrm>
          <a:prstGeom prst="rect">
            <a:avLst/>
          </a:prstGeom>
        </p:spPr>
        <p:txBody>
          <a:bodyPr lIns="0" tIns="0" rIns="0" bIns="0" rtlCol="0" anchor="t">
            <a:spAutoFit/>
          </a:bodyPr>
          <a:lstStyle/>
          <a:p>
            <a:pPr algn="ctr">
              <a:lnSpc>
                <a:spcPts val="4850"/>
              </a:lnSpc>
            </a:pPr>
            <a:r>
              <a:rPr lang="en-US" sz="3489" dirty="0">
                <a:solidFill>
                  <a:srgbClr val="FFFFFF"/>
                </a:solidFill>
                <a:latin typeface="Futura Medium" panose="020B0602020204020303" pitchFamily="34" charset="-79"/>
                <a:ea typeface="Agrandir"/>
                <a:cs typeface="Futura Medium" panose="020B0602020204020303" pitchFamily="34" charset="-79"/>
                <a:sym typeface="Agrandir"/>
              </a:rPr>
              <a:t>We integrated up-to-date scientific data from NASA, ensuring the accuracy of every detail. We created an experience that merges knowledge with productivity, allowing users to learn about space while staying organized.</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alphaModFix amt="50000"/>
          </a:blip>
          <a:srcRect/>
          <a:stretch>
            <a:fillRect/>
          </a:stretch>
        </p:blipFill>
        <p:spPr>
          <a:xfrm>
            <a:off x="0" y="0"/>
            <a:ext cx="18818346" cy="10264552"/>
          </a:xfrm>
          <a:prstGeom prst="rect">
            <a:avLst/>
          </a:prstGeom>
        </p:spPr>
      </p:pic>
      <p:sp>
        <p:nvSpPr>
          <p:cNvPr id="3" name="TextBox 3"/>
          <p:cNvSpPr txBox="1"/>
          <p:nvPr/>
        </p:nvSpPr>
        <p:spPr>
          <a:xfrm>
            <a:off x="1295400" y="1619965"/>
            <a:ext cx="16157567" cy="899092"/>
          </a:xfrm>
          <a:prstGeom prst="rect">
            <a:avLst/>
          </a:prstGeom>
        </p:spPr>
        <p:txBody>
          <a:bodyPr wrap="square" lIns="0" tIns="0" rIns="0" bIns="0" rtlCol="0" anchor="t">
            <a:spAutoFit/>
          </a:bodyPr>
          <a:lstStyle/>
          <a:p>
            <a:pPr marL="0" lvl="0" indent="0" algn="ctr">
              <a:lnSpc>
                <a:spcPts val="6906"/>
              </a:lnSpc>
              <a:spcBef>
                <a:spcPct val="0"/>
              </a:spcBef>
            </a:pPr>
            <a:r>
              <a:rPr lang="en-US" sz="7200" b="1" dirty="0">
                <a:solidFill>
                  <a:srgbClr val="FFFFFF"/>
                </a:solidFill>
                <a:latin typeface="Futura" panose="020B0602020204020303" pitchFamily="34" charset="-79"/>
                <a:ea typeface="Horizon"/>
                <a:cs typeface="Futura" panose="020B0602020204020303" pitchFamily="34" charset="-79"/>
                <a:sym typeface="Horizon"/>
              </a:rPr>
              <a:t>SO, WE MADE IT HAPPEN!</a:t>
            </a:r>
          </a:p>
        </p:txBody>
      </p:sp>
      <p:grpSp>
        <p:nvGrpSpPr>
          <p:cNvPr id="4" name="Group 4"/>
          <p:cNvGrpSpPr/>
          <p:nvPr/>
        </p:nvGrpSpPr>
        <p:grpSpPr>
          <a:xfrm>
            <a:off x="3131157" y="3947083"/>
            <a:ext cx="12025686" cy="5125220"/>
            <a:chOff x="0" y="0"/>
            <a:chExt cx="3167259" cy="1349852"/>
          </a:xfrm>
        </p:grpSpPr>
        <p:sp>
          <p:nvSpPr>
            <p:cNvPr id="5" name="Freeform 5"/>
            <p:cNvSpPr/>
            <p:nvPr/>
          </p:nvSpPr>
          <p:spPr>
            <a:xfrm>
              <a:off x="0" y="0"/>
              <a:ext cx="3167259" cy="1349852"/>
            </a:xfrm>
            <a:custGeom>
              <a:avLst/>
              <a:gdLst/>
              <a:ahLst/>
              <a:cxnLst/>
              <a:rect l="l" t="t" r="r" b="b"/>
              <a:pathLst>
                <a:path w="3167259" h="1349852">
                  <a:moveTo>
                    <a:pt x="32833" y="0"/>
                  </a:moveTo>
                  <a:lnTo>
                    <a:pt x="3134426" y="0"/>
                  </a:lnTo>
                  <a:cubicBezTo>
                    <a:pt x="3152559" y="0"/>
                    <a:pt x="3167259" y="14700"/>
                    <a:pt x="3167259" y="32833"/>
                  </a:cubicBezTo>
                  <a:lnTo>
                    <a:pt x="3167259" y="1317019"/>
                  </a:lnTo>
                  <a:cubicBezTo>
                    <a:pt x="3167259" y="1335153"/>
                    <a:pt x="3152559" y="1349852"/>
                    <a:pt x="3134426" y="1349852"/>
                  </a:cubicBezTo>
                  <a:lnTo>
                    <a:pt x="32833" y="1349852"/>
                  </a:lnTo>
                  <a:cubicBezTo>
                    <a:pt x="14700" y="1349852"/>
                    <a:pt x="0" y="1335153"/>
                    <a:pt x="0" y="1317019"/>
                  </a:cubicBezTo>
                  <a:lnTo>
                    <a:pt x="0" y="32833"/>
                  </a:lnTo>
                  <a:cubicBezTo>
                    <a:pt x="0" y="14700"/>
                    <a:pt x="14700" y="0"/>
                    <a:pt x="32833" y="0"/>
                  </a:cubicBezTo>
                  <a:close/>
                </a:path>
              </a:pathLst>
            </a:custGeom>
            <a:solidFill>
              <a:srgbClr val="004369">
                <a:alpha val="58824"/>
              </a:srgbClr>
            </a:solidFill>
          </p:spPr>
          <p:txBody>
            <a:bodyPr/>
            <a:lstStyle/>
            <a:p>
              <a:endParaRPr lang="tr-TR"/>
            </a:p>
          </p:txBody>
        </p:sp>
        <p:sp>
          <p:nvSpPr>
            <p:cNvPr id="6" name="TextBox 6"/>
            <p:cNvSpPr txBox="1"/>
            <p:nvPr/>
          </p:nvSpPr>
          <p:spPr>
            <a:xfrm>
              <a:off x="0" y="-123825"/>
              <a:ext cx="3167259" cy="1473677"/>
            </a:xfrm>
            <a:prstGeom prst="rect">
              <a:avLst/>
            </a:prstGeom>
          </p:spPr>
          <p:txBody>
            <a:bodyPr lIns="50800" tIns="50800" rIns="50800" bIns="50800" rtlCol="0" anchor="ctr"/>
            <a:lstStyle/>
            <a:p>
              <a:pPr algn="ctr">
                <a:lnSpc>
                  <a:spcPts val="3336"/>
                </a:lnSpc>
              </a:pPr>
              <a:endParaRPr/>
            </a:p>
          </p:txBody>
        </p:sp>
      </p:grpSp>
      <p:sp>
        <p:nvSpPr>
          <p:cNvPr id="7" name="TextBox 7"/>
          <p:cNvSpPr txBox="1"/>
          <p:nvPr/>
        </p:nvSpPr>
        <p:spPr>
          <a:xfrm>
            <a:off x="3775276" y="4228827"/>
            <a:ext cx="10737449" cy="4382776"/>
          </a:xfrm>
          <a:prstGeom prst="rect">
            <a:avLst/>
          </a:prstGeom>
        </p:spPr>
        <p:txBody>
          <a:bodyPr lIns="0" tIns="0" rIns="0" bIns="0" rtlCol="0" anchor="t">
            <a:spAutoFit/>
          </a:bodyPr>
          <a:lstStyle/>
          <a:p>
            <a:pPr algn="ctr">
              <a:lnSpc>
                <a:spcPts val="5692"/>
              </a:lnSpc>
            </a:pPr>
            <a:r>
              <a:rPr lang="en-US" sz="4095" dirty="0">
                <a:solidFill>
                  <a:srgbClr val="FFFFFF"/>
                </a:solidFill>
                <a:latin typeface="Futura Medium" panose="020B0602020204020303" pitchFamily="34" charset="-79"/>
                <a:ea typeface="Agrandir"/>
                <a:cs typeface="Futura Medium" panose="020B0602020204020303" pitchFamily="34" charset="-79"/>
                <a:sym typeface="Agrandir"/>
              </a:rPr>
              <a:t>By using accurate data about celestial bodies, we designed an engaging web app that lets users interact with planets, asteroids, and more. It’s not just exploration; it’s a journey through both space and your daily routine.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alphaModFix amt="64000"/>
          </a:blip>
          <a:srcRect/>
          <a:stretch>
            <a:fillRect/>
          </a:stretch>
        </p:blipFill>
        <p:spPr>
          <a:xfrm>
            <a:off x="0" y="0"/>
            <a:ext cx="18859500" cy="10287000"/>
          </a:xfrm>
          <a:prstGeom prst="rect">
            <a:avLst/>
          </a:prstGeom>
        </p:spPr>
      </p:pic>
      <p:sp>
        <p:nvSpPr>
          <p:cNvPr id="3" name="TextBox 3"/>
          <p:cNvSpPr txBox="1"/>
          <p:nvPr/>
        </p:nvSpPr>
        <p:spPr>
          <a:xfrm>
            <a:off x="1515214" y="1710793"/>
            <a:ext cx="15257572" cy="884858"/>
          </a:xfrm>
          <a:prstGeom prst="rect">
            <a:avLst/>
          </a:prstGeom>
        </p:spPr>
        <p:txBody>
          <a:bodyPr lIns="0" tIns="0" rIns="0" bIns="0" rtlCol="0" anchor="t">
            <a:spAutoFit/>
          </a:bodyPr>
          <a:lstStyle/>
          <a:p>
            <a:pPr marL="0" lvl="0" indent="0" algn="ctr">
              <a:lnSpc>
                <a:spcPts val="6906"/>
              </a:lnSpc>
              <a:spcBef>
                <a:spcPct val="0"/>
              </a:spcBef>
            </a:pPr>
            <a:r>
              <a:rPr lang="en-US" sz="7000" b="1" dirty="0">
                <a:solidFill>
                  <a:srgbClr val="FFFFFF"/>
                </a:solidFill>
                <a:latin typeface="Futura" panose="020B0602020204020303" pitchFamily="34" charset="-79"/>
                <a:ea typeface="Horizon"/>
                <a:cs typeface="Futura" panose="020B0602020204020303" pitchFamily="34" charset="-79"/>
                <a:sym typeface="Horizon"/>
              </a:rPr>
              <a:t>MAKING IT FOR EVERYONE!</a:t>
            </a:r>
          </a:p>
        </p:txBody>
      </p:sp>
      <p:grpSp>
        <p:nvGrpSpPr>
          <p:cNvPr id="4" name="Group 4"/>
          <p:cNvGrpSpPr/>
          <p:nvPr/>
        </p:nvGrpSpPr>
        <p:grpSpPr>
          <a:xfrm>
            <a:off x="3131157" y="3947083"/>
            <a:ext cx="12025686" cy="5125220"/>
            <a:chOff x="0" y="0"/>
            <a:chExt cx="3167259" cy="1349852"/>
          </a:xfrm>
        </p:grpSpPr>
        <p:sp>
          <p:nvSpPr>
            <p:cNvPr id="5" name="Freeform 5"/>
            <p:cNvSpPr/>
            <p:nvPr/>
          </p:nvSpPr>
          <p:spPr>
            <a:xfrm>
              <a:off x="0" y="0"/>
              <a:ext cx="3167259" cy="1349852"/>
            </a:xfrm>
            <a:custGeom>
              <a:avLst/>
              <a:gdLst/>
              <a:ahLst/>
              <a:cxnLst/>
              <a:rect l="l" t="t" r="r" b="b"/>
              <a:pathLst>
                <a:path w="3167259" h="1349852">
                  <a:moveTo>
                    <a:pt x="32833" y="0"/>
                  </a:moveTo>
                  <a:lnTo>
                    <a:pt x="3134426" y="0"/>
                  </a:lnTo>
                  <a:cubicBezTo>
                    <a:pt x="3152559" y="0"/>
                    <a:pt x="3167259" y="14700"/>
                    <a:pt x="3167259" y="32833"/>
                  </a:cubicBezTo>
                  <a:lnTo>
                    <a:pt x="3167259" y="1317019"/>
                  </a:lnTo>
                  <a:cubicBezTo>
                    <a:pt x="3167259" y="1335153"/>
                    <a:pt x="3152559" y="1349852"/>
                    <a:pt x="3134426" y="1349852"/>
                  </a:cubicBezTo>
                  <a:lnTo>
                    <a:pt x="32833" y="1349852"/>
                  </a:lnTo>
                  <a:cubicBezTo>
                    <a:pt x="14700" y="1349852"/>
                    <a:pt x="0" y="1335153"/>
                    <a:pt x="0" y="1317019"/>
                  </a:cubicBezTo>
                  <a:lnTo>
                    <a:pt x="0" y="32833"/>
                  </a:lnTo>
                  <a:cubicBezTo>
                    <a:pt x="0" y="14700"/>
                    <a:pt x="14700" y="0"/>
                    <a:pt x="32833" y="0"/>
                  </a:cubicBezTo>
                  <a:close/>
                </a:path>
              </a:pathLst>
            </a:custGeom>
            <a:solidFill>
              <a:srgbClr val="004369">
                <a:alpha val="58824"/>
              </a:srgbClr>
            </a:solidFill>
          </p:spPr>
          <p:txBody>
            <a:bodyPr/>
            <a:lstStyle/>
            <a:p>
              <a:endParaRPr lang="tr-TR"/>
            </a:p>
          </p:txBody>
        </p:sp>
        <p:sp>
          <p:nvSpPr>
            <p:cNvPr id="6" name="TextBox 6"/>
            <p:cNvSpPr txBox="1"/>
            <p:nvPr/>
          </p:nvSpPr>
          <p:spPr>
            <a:xfrm>
              <a:off x="0" y="-123825"/>
              <a:ext cx="3167259" cy="1473677"/>
            </a:xfrm>
            <a:prstGeom prst="rect">
              <a:avLst/>
            </a:prstGeom>
          </p:spPr>
          <p:txBody>
            <a:bodyPr lIns="50800" tIns="50800" rIns="50800" bIns="50800" rtlCol="0" anchor="ctr"/>
            <a:lstStyle/>
            <a:p>
              <a:pPr algn="ctr">
                <a:lnSpc>
                  <a:spcPts val="3336"/>
                </a:lnSpc>
              </a:pPr>
              <a:endParaRPr/>
            </a:p>
          </p:txBody>
        </p:sp>
      </p:grpSp>
      <p:sp>
        <p:nvSpPr>
          <p:cNvPr id="7" name="TextBox 7"/>
          <p:cNvSpPr txBox="1"/>
          <p:nvPr/>
        </p:nvSpPr>
        <p:spPr>
          <a:xfrm>
            <a:off x="3775276" y="4486360"/>
            <a:ext cx="10737449" cy="3667593"/>
          </a:xfrm>
          <a:prstGeom prst="rect">
            <a:avLst/>
          </a:prstGeom>
        </p:spPr>
        <p:txBody>
          <a:bodyPr lIns="0" tIns="0" rIns="0" bIns="0" rtlCol="0" anchor="t">
            <a:spAutoFit/>
          </a:bodyPr>
          <a:lstStyle/>
          <a:p>
            <a:pPr algn="ctr">
              <a:lnSpc>
                <a:spcPts val="5692"/>
              </a:lnSpc>
            </a:pPr>
            <a:r>
              <a:rPr lang="en-US" sz="4000" dirty="0">
                <a:solidFill>
                  <a:srgbClr val="FFFFFF"/>
                </a:solidFill>
                <a:latin typeface="Futura Medium" panose="020B0602020204020303" pitchFamily="34" charset="-79"/>
                <a:ea typeface="Agrandir"/>
                <a:cs typeface="Futura Medium" panose="020B0602020204020303" pitchFamily="34" charset="-79"/>
                <a:sym typeface="Agrandir"/>
              </a:rPr>
              <a:t>Our app isn’t just for fun—it’s a functional tool that merges learning with task management. Thousands of users can explore space while keeping track of their work through a seamless interface.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1"/>
            <p:extLst>
              <p:ext uri="{DAA4B4D4-6D71-4841-9C94-3DE7FCFB9230}">
                <p14:media xmlns:p14="http://schemas.microsoft.com/office/powerpoint/2010/main" r:embed="rId2">
                  <p14:trim end="6630"/>
                </p14:media>
              </p:ext>
            </p:extLst>
          </p:nvPr>
        </p:nvPicPr>
        <p:blipFill>
          <a:blip r:embed="rId4"/>
          <a:srcRect/>
          <a:stretch>
            <a:fillRect/>
          </a:stretch>
        </p:blipFill>
        <p:spPr>
          <a:xfrm>
            <a:off x="0" y="0"/>
            <a:ext cx="18288000" cy="10287000"/>
          </a:xfrm>
          <a:prstGeom prst="rect">
            <a:avLst/>
          </a:prstGeom>
        </p:spPr>
      </p:pic>
      <p:sp>
        <p:nvSpPr>
          <p:cNvPr id="3" name="TextBox 3"/>
          <p:cNvSpPr txBox="1"/>
          <p:nvPr/>
        </p:nvSpPr>
        <p:spPr>
          <a:xfrm>
            <a:off x="1028700" y="981075"/>
            <a:ext cx="7820298" cy="2154436"/>
          </a:xfrm>
          <a:prstGeom prst="rect">
            <a:avLst/>
          </a:prstGeom>
        </p:spPr>
        <p:txBody>
          <a:bodyPr lIns="0" tIns="0" rIns="0" bIns="0" rtlCol="0" anchor="t">
            <a:spAutoFit/>
          </a:bodyPr>
          <a:lstStyle/>
          <a:p>
            <a:pPr marL="0" lvl="0" indent="0" algn="ctr">
              <a:lnSpc>
                <a:spcPts val="5597"/>
              </a:lnSpc>
              <a:spcBef>
                <a:spcPct val="0"/>
              </a:spcBef>
            </a:pPr>
            <a:r>
              <a:rPr lang="en-US" sz="5000" b="1" dirty="0">
                <a:solidFill>
                  <a:srgbClr val="FFFFFF"/>
                </a:solidFill>
                <a:latin typeface="Futura" panose="020B0602020204020303" pitchFamily="34" charset="-79"/>
                <a:ea typeface="Horizon"/>
                <a:cs typeface="Futura" panose="020B0602020204020303" pitchFamily="34" charset="-79"/>
                <a:sym typeface="Horizon"/>
              </a:rPr>
              <a:t>DISCOVER AND EXPERIENCE SOMETHING NEW</a:t>
            </a:r>
          </a:p>
        </p:txBody>
      </p:sp>
      <p:grpSp>
        <p:nvGrpSpPr>
          <p:cNvPr id="4" name="Group 4"/>
          <p:cNvGrpSpPr/>
          <p:nvPr/>
        </p:nvGrpSpPr>
        <p:grpSpPr>
          <a:xfrm>
            <a:off x="1362513" y="3664970"/>
            <a:ext cx="7152673" cy="6241198"/>
            <a:chOff x="0" y="0"/>
            <a:chExt cx="1883831" cy="1643772"/>
          </a:xfrm>
        </p:grpSpPr>
        <p:sp>
          <p:nvSpPr>
            <p:cNvPr id="5" name="Freeform 5"/>
            <p:cNvSpPr/>
            <p:nvPr/>
          </p:nvSpPr>
          <p:spPr>
            <a:xfrm>
              <a:off x="0" y="0"/>
              <a:ext cx="1883832" cy="1643772"/>
            </a:xfrm>
            <a:custGeom>
              <a:avLst/>
              <a:gdLst/>
              <a:ahLst/>
              <a:cxnLst/>
              <a:rect l="l" t="t" r="r" b="b"/>
              <a:pathLst>
                <a:path w="1883832" h="1643772">
                  <a:moveTo>
                    <a:pt x="55201" y="0"/>
                  </a:moveTo>
                  <a:lnTo>
                    <a:pt x="1828630" y="0"/>
                  </a:lnTo>
                  <a:cubicBezTo>
                    <a:pt x="1859117" y="0"/>
                    <a:pt x="1883832" y="24715"/>
                    <a:pt x="1883832" y="55201"/>
                  </a:cubicBezTo>
                  <a:lnTo>
                    <a:pt x="1883832" y="1588571"/>
                  </a:lnTo>
                  <a:cubicBezTo>
                    <a:pt x="1883832" y="1619058"/>
                    <a:pt x="1859117" y="1643772"/>
                    <a:pt x="1828630" y="1643772"/>
                  </a:cubicBezTo>
                  <a:lnTo>
                    <a:pt x="55201" y="1643772"/>
                  </a:lnTo>
                  <a:cubicBezTo>
                    <a:pt x="24715" y="1643772"/>
                    <a:pt x="0" y="1619058"/>
                    <a:pt x="0" y="1588571"/>
                  </a:cubicBezTo>
                  <a:lnTo>
                    <a:pt x="0" y="55201"/>
                  </a:lnTo>
                  <a:cubicBezTo>
                    <a:pt x="0" y="24715"/>
                    <a:pt x="24715" y="0"/>
                    <a:pt x="55201" y="0"/>
                  </a:cubicBezTo>
                  <a:close/>
                </a:path>
              </a:pathLst>
            </a:custGeom>
            <a:solidFill>
              <a:srgbClr val="004369">
                <a:alpha val="58824"/>
              </a:srgbClr>
            </a:solidFill>
          </p:spPr>
          <p:txBody>
            <a:bodyPr/>
            <a:lstStyle/>
            <a:p>
              <a:endParaRPr lang="tr-TR"/>
            </a:p>
          </p:txBody>
        </p:sp>
        <p:sp>
          <p:nvSpPr>
            <p:cNvPr id="6" name="TextBox 6"/>
            <p:cNvSpPr txBox="1"/>
            <p:nvPr/>
          </p:nvSpPr>
          <p:spPr>
            <a:xfrm>
              <a:off x="0" y="-123825"/>
              <a:ext cx="1883831" cy="1767597"/>
            </a:xfrm>
            <a:prstGeom prst="rect">
              <a:avLst/>
            </a:prstGeom>
          </p:spPr>
          <p:txBody>
            <a:bodyPr lIns="50800" tIns="50800" rIns="50800" bIns="50800" rtlCol="0" anchor="ctr"/>
            <a:lstStyle/>
            <a:p>
              <a:pPr algn="ctr">
                <a:lnSpc>
                  <a:spcPts val="3336"/>
                </a:lnSpc>
              </a:pPr>
              <a:endParaRPr/>
            </a:p>
          </p:txBody>
        </p:sp>
      </p:grpSp>
      <p:sp>
        <p:nvSpPr>
          <p:cNvPr id="7" name="TextBox 7"/>
          <p:cNvSpPr txBox="1"/>
          <p:nvPr/>
        </p:nvSpPr>
        <p:spPr>
          <a:xfrm>
            <a:off x="1553367" y="3782023"/>
            <a:ext cx="6770964" cy="5601149"/>
          </a:xfrm>
          <a:prstGeom prst="rect">
            <a:avLst/>
          </a:prstGeom>
        </p:spPr>
        <p:txBody>
          <a:bodyPr lIns="0" tIns="0" rIns="0" bIns="0" rtlCol="0" anchor="t">
            <a:spAutoFit/>
          </a:bodyPr>
          <a:lstStyle/>
          <a:p>
            <a:pPr algn="ctr">
              <a:lnSpc>
                <a:spcPts val="4850"/>
              </a:lnSpc>
            </a:pPr>
            <a:r>
              <a:rPr lang="en-US" sz="3489" i="1" dirty="0">
                <a:solidFill>
                  <a:srgbClr val="FFFFFF"/>
                </a:solidFill>
                <a:latin typeface="Futura Medium" panose="020B0602020204020303" pitchFamily="34" charset="-79"/>
                <a:ea typeface="Agrandir"/>
                <a:cs typeface="Futura Medium" panose="020B0602020204020303" pitchFamily="34" charset="-79"/>
                <a:sym typeface="Agrandir"/>
              </a:rPr>
              <a:t>Object: Earth</a:t>
            </a:r>
          </a:p>
          <a:p>
            <a:pPr algn="ctr">
              <a:lnSpc>
                <a:spcPts val="4850"/>
              </a:lnSpc>
            </a:pPr>
            <a:r>
              <a:rPr lang="en-US" sz="3489" i="1" dirty="0">
                <a:solidFill>
                  <a:srgbClr val="FFFFFF"/>
                </a:solidFill>
                <a:latin typeface="Futura Medium" panose="020B0602020204020303" pitchFamily="34" charset="-79"/>
                <a:ea typeface="Agrandir"/>
                <a:cs typeface="Futura Medium" panose="020B0602020204020303" pitchFamily="34" charset="-79"/>
                <a:sym typeface="Agrandir"/>
              </a:rPr>
              <a:t>Category: Rocky</a:t>
            </a:r>
          </a:p>
          <a:p>
            <a:pPr algn="ctr">
              <a:lnSpc>
                <a:spcPts val="4850"/>
              </a:lnSpc>
            </a:pPr>
            <a:r>
              <a:rPr lang="en-US" sz="3489" i="1" dirty="0">
                <a:solidFill>
                  <a:srgbClr val="FFFFFF"/>
                </a:solidFill>
                <a:latin typeface="Futura Medium" panose="020B0602020204020303" pitchFamily="34" charset="-79"/>
                <a:ea typeface="Agrandir"/>
                <a:cs typeface="Futura Medium" panose="020B0602020204020303" pitchFamily="34" charset="-79"/>
                <a:sym typeface="Agrandir"/>
              </a:rPr>
              <a:t>Orbital Duration: 365 days</a:t>
            </a:r>
          </a:p>
          <a:p>
            <a:pPr algn="ctr">
              <a:lnSpc>
                <a:spcPts val="4850"/>
              </a:lnSpc>
            </a:pPr>
            <a:r>
              <a:rPr lang="en-US" sz="3489" i="1" dirty="0">
                <a:solidFill>
                  <a:srgbClr val="FFFFFF"/>
                </a:solidFill>
                <a:latin typeface="Futura Medium" panose="020B0602020204020303" pitchFamily="34" charset="-79"/>
                <a:ea typeface="Agrandir"/>
                <a:cs typeface="Futura Medium" panose="020B0602020204020303" pitchFamily="34" charset="-79"/>
                <a:sym typeface="Agrandir"/>
              </a:rPr>
              <a:t>Size: Comparable to Earth</a:t>
            </a:r>
          </a:p>
          <a:p>
            <a:pPr algn="ctr">
              <a:lnSpc>
                <a:spcPts val="4850"/>
              </a:lnSpc>
            </a:pPr>
            <a:r>
              <a:rPr lang="en-US" sz="3489" i="1" dirty="0">
                <a:solidFill>
                  <a:srgbClr val="FFFFFF"/>
                </a:solidFill>
                <a:latin typeface="Futura Medium" panose="020B0602020204020303" pitchFamily="34" charset="-79"/>
                <a:ea typeface="Agrandir"/>
                <a:cs typeface="Futura Medium" panose="020B0602020204020303" pitchFamily="34" charset="-79"/>
                <a:sym typeface="Agrandir"/>
              </a:rPr>
              <a:t>Gravity: Same as Earth</a:t>
            </a:r>
          </a:p>
          <a:p>
            <a:pPr algn="ctr">
              <a:lnSpc>
                <a:spcPts val="4850"/>
              </a:lnSpc>
            </a:pPr>
            <a:endParaRPr lang="en-US" sz="3489" dirty="0">
              <a:solidFill>
                <a:srgbClr val="FFFFFF"/>
              </a:solidFill>
              <a:latin typeface="Agrandir"/>
              <a:ea typeface="Agrandir"/>
              <a:cs typeface="Agrandir"/>
              <a:sym typeface="Agrandir"/>
            </a:endParaRPr>
          </a:p>
          <a:p>
            <a:pPr algn="ctr">
              <a:lnSpc>
                <a:spcPts val="3599"/>
              </a:lnSpc>
            </a:pPr>
            <a:r>
              <a:rPr lang="en-US" sz="2589" dirty="0">
                <a:solidFill>
                  <a:srgbClr val="FFFFFF"/>
                </a:solidFill>
                <a:latin typeface="Futura Medium" panose="020B0602020204020303" pitchFamily="34" charset="-79"/>
                <a:ea typeface="Agrandir"/>
                <a:cs typeface="Futura Medium" panose="020B0602020204020303" pitchFamily="34" charset="-79"/>
                <a:sym typeface="Agrandir"/>
              </a:rPr>
              <a:t>Dive into our app to explore Earth and other planets. Each page provides in-depth information, tools for managing tasks, and more to enhance your daily routine.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alphaModFix amt="72000"/>
          </a:blip>
          <a:srcRect/>
          <a:stretch>
            <a:fillRect/>
          </a:stretch>
        </p:blipFill>
        <p:spPr>
          <a:xfrm>
            <a:off x="-2514600" y="-1771115"/>
            <a:ext cx="25353588" cy="13829230"/>
          </a:xfrm>
          <a:prstGeom prst="rect">
            <a:avLst/>
          </a:prstGeom>
        </p:spPr>
      </p:pic>
      <p:grpSp>
        <p:nvGrpSpPr>
          <p:cNvPr id="3" name="Group 3"/>
          <p:cNvGrpSpPr/>
          <p:nvPr/>
        </p:nvGrpSpPr>
        <p:grpSpPr>
          <a:xfrm>
            <a:off x="1900224" y="2248959"/>
            <a:ext cx="14487552" cy="5361699"/>
            <a:chOff x="0" y="0"/>
            <a:chExt cx="3815651" cy="1412135"/>
          </a:xfrm>
        </p:grpSpPr>
        <p:sp>
          <p:nvSpPr>
            <p:cNvPr id="4" name="Freeform 4"/>
            <p:cNvSpPr/>
            <p:nvPr/>
          </p:nvSpPr>
          <p:spPr>
            <a:xfrm>
              <a:off x="0" y="0"/>
              <a:ext cx="3815652" cy="1412135"/>
            </a:xfrm>
            <a:custGeom>
              <a:avLst/>
              <a:gdLst/>
              <a:ahLst/>
              <a:cxnLst/>
              <a:rect l="l" t="t" r="r" b="b"/>
              <a:pathLst>
                <a:path w="3815652" h="1412135">
                  <a:moveTo>
                    <a:pt x="27254" y="0"/>
                  </a:moveTo>
                  <a:lnTo>
                    <a:pt x="3788398" y="0"/>
                  </a:lnTo>
                  <a:cubicBezTo>
                    <a:pt x="3803450" y="0"/>
                    <a:pt x="3815652" y="12202"/>
                    <a:pt x="3815652" y="27254"/>
                  </a:cubicBezTo>
                  <a:lnTo>
                    <a:pt x="3815652" y="1384881"/>
                  </a:lnTo>
                  <a:cubicBezTo>
                    <a:pt x="3815652" y="1392109"/>
                    <a:pt x="3812780" y="1399041"/>
                    <a:pt x="3807669" y="1404152"/>
                  </a:cubicBezTo>
                  <a:cubicBezTo>
                    <a:pt x="3802558" y="1409263"/>
                    <a:pt x="3795626" y="1412135"/>
                    <a:pt x="3788398" y="1412135"/>
                  </a:cubicBezTo>
                  <a:lnTo>
                    <a:pt x="27254" y="1412135"/>
                  </a:lnTo>
                  <a:cubicBezTo>
                    <a:pt x="20025" y="1412135"/>
                    <a:pt x="13093" y="1409263"/>
                    <a:pt x="7982" y="1404152"/>
                  </a:cubicBezTo>
                  <a:cubicBezTo>
                    <a:pt x="2871" y="1399041"/>
                    <a:pt x="0" y="1392109"/>
                    <a:pt x="0" y="1384881"/>
                  </a:cubicBezTo>
                  <a:lnTo>
                    <a:pt x="0" y="27254"/>
                  </a:lnTo>
                  <a:cubicBezTo>
                    <a:pt x="0" y="20025"/>
                    <a:pt x="2871" y="13093"/>
                    <a:pt x="7982" y="7982"/>
                  </a:cubicBezTo>
                  <a:cubicBezTo>
                    <a:pt x="13093" y="2871"/>
                    <a:pt x="20025" y="0"/>
                    <a:pt x="27254" y="0"/>
                  </a:cubicBezTo>
                  <a:close/>
                </a:path>
              </a:pathLst>
            </a:custGeom>
            <a:solidFill>
              <a:srgbClr val="004369">
                <a:alpha val="58824"/>
              </a:srgbClr>
            </a:solidFill>
          </p:spPr>
          <p:txBody>
            <a:bodyPr/>
            <a:lstStyle/>
            <a:p>
              <a:endParaRPr lang="tr-TR"/>
            </a:p>
          </p:txBody>
        </p:sp>
        <p:sp>
          <p:nvSpPr>
            <p:cNvPr id="5" name="TextBox 5"/>
            <p:cNvSpPr txBox="1"/>
            <p:nvPr/>
          </p:nvSpPr>
          <p:spPr>
            <a:xfrm>
              <a:off x="0" y="-123825"/>
              <a:ext cx="3815651" cy="1535960"/>
            </a:xfrm>
            <a:prstGeom prst="rect">
              <a:avLst/>
            </a:prstGeom>
          </p:spPr>
          <p:txBody>
            <a:bodyPr lIns="50800" tIns="50800" rIns="50800" bIns="50800" rtlCol="0" anchor="ctr"/>
            <a:lstStyle/>
            <a:p>
              <a:pPr algn="ctr">
                <a:lnSpc>
                  <a:spcPts val="3336"/>
                </a:lnSpc>
              </a:pPr>
              <a:endParaRPr/>
            </a:p>
          </p:txBody>
        </p:sp>
      </p:grpSp>
      <p:sp>
        <p:nvSpPr>
          <p:cNvPr id="7" name="Freeform 7"/>
          <p:cNvSpPr/>
          <p:nvPr/>
        </p:nvSpPr>
        <p:spPr>
          <a:xfrm>
            <a:off x="12055759" y="7753532"/>
            <a:ext cx="1563797" cy="1614242"/>
          </a:xfrm>
          <a:custGeom>
            <a:avLst/>
            <a:gdLst/>
            <a:ahLst/>
            <a:cxnLst/>
            <a:rect l="l" t="t" r="r" b="b"/>
            <a:pathLst>
              <a:path w="1563797" h="1614242">
                <a:moveTo>
                  <a:pt x="0" y="0"/>
                </a:moveTo>
                <a:lnTo>
                  <a:pt x="1563797" y="0"/>
                </a:lnTo>
                <a:lnTo>
                  <a:pt x="1563797" y="1614242"/>
                </a:lnTo>
                <a:lnTo>
                  <a:pt x="0" y="161424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tr-TR"/>
          </a:p>
        </p:txBody>
      </p:sp>
      <p:sp>
        <p:nvSpPr>
          <p:cNvPr id="8" name="TextBox 8"/>
          <p:cNvSpPr txBox="1"/>
          <p:nvPr/>
        </p:nvSpPr>
        <p:spPr>
          <a:xfrm>
            <a:off x="1900224" y="1343532"/>
            <a:ext cx="14487552" cy="767518"/>
          </a:xfrm>
          <a:prstGeom prst="rect">
            <a:avLst/>
          </a:prstGeom>
        </p:spPr>
        <p:txBody>
          <a:bodyPr lIns="0" tIns="0" rIns="0" bIns="0" rtlCol="0" anchor="t">
            <a:spAutoFit/>
          </a:bodyPr>
          <a:lstStyle/>
          <a:p>
            <a:pPr marL="0" lvl="0" indent="0" algn="ctr">
              <a:lnSpc>
                <a:spcPts val="5597"/>
              </a:lnSpc>
              <a:spcBef>
                <a:spcPct val="0"/>
              </a:spcBef>
            </a:pPr>
            <a:r>
              <a:rPr lang="en-US" sz="7000" b="1" dirty="0">
                <a:solidFill>
                  <a:srgbClr val="FFFFFF"/>
                </a:solidFill>
                <a:latin typeface="Futura" panose="020B0602020204020303" pitchFamily="34" charset="-79"/>
                <a:ea typeface="Horizon"/>
                <a:cs typeface="Futura" panose="020B0602020204020303" pitchFamily="34" charset="-79"/>
                <a:sym typeface="Horizon"/>
              </a:rPr>
              <a:t>INSIGHTS AND SUMMARY</a:t>
            </a:r>
          </a:p>
        </p:txBody>
      </p:sp>
      <p:sp>
        <p:nvSpPr>
          <p:cNvPr id="9" name="TextBox 9"/>
          <p:cNvSpPr txBox="1"/>
          <p:nvPr/>
        </p:nvSpPr>
        <p:spPr>
          <a:xfrm>
            <a:off x="2286794" y="2552318"/>
            <a:ext cx="13714411" cy="5058340"/>
          </a:xfrm>
          <a:prstGeom prst="rect">
            <a:avLst/>
          </a:prstGeom>
        </p:spPr>
        <p:txBody>
          <a:bodyPr lIns="0" tIns="0" rIns="0" bIns="0" rtlCol="0" anchor="t">
            <a:spAutoFit/>
          </a:bodyPr>
          <a:lstStyle/>
          <a:p>
            <a:pPr algn="ctr">
              <a:lnSpc>
                <a:spcPts val="4016"/>
              </a:lnSpc>
            </a:pPr>
            <a:r>
              <a:rPr lang="en-US" sz="2889" dirty="0">
                <a:solidFill>
                  <a:srgbClr val="FFFFFF"/>
                </a:solidFill>
                <a:latin typeface="Futura Medium" panose="020B0602020204020303" pitchFamily="34" charset="-79"/>
                <a:ea typeface="Agrandir"/>
                <a:cs typeface="Futura Medium" panose="020B0602020204020303" pitchFamily="34" charset="-79"/>
                <a:sym typeface="Agrandir"/>
              </a:rPr>
              <a:t>Our project for the NASA Space Apps Challenge combines space exploration and productivity tools in a unique, interactive web app. Users can explore the Solar System with real NASA data, manage tasks via a built-in calendar, enjoy planet-themed Spotify playlists, and take notes while learning.</a:t>
            </a:r>
          </a:p>
          <a:p>
            <a:pPr algn="ctr">
              <a:lnSpc>
                <a:spcPts val="4016"/>
              </a:lnSpc>
            </a:pPr>
            <a:endParaRPr lang="en-US" sz="2889" dirty="0">
              <a:solidFill>
                <a:srgbClr val="FFFFFF"/>
              </a:solidFill>
              <a:latin typeface="Futura Medium" panose="020B0602020204020303" pitchFamily="34" charset="-79"/>
              <a:ea typeface="Agrandir"/>
              <a:cs typeface="Futura Medium" panose="020B0602020204020303" pitchFamily="34" charset="-79"/>
              <a:sym typeface="Agrandir"/>
            </a:endParaRPr>
          </a:p>
          <a:p>
            <a:pPr algn="ctr">
              <a:lnSpc>
                <a:spcPts val="4016"/>
              </a:lnSpc>
            </a:pPr>
            <a:r>
              <a:rPr lang="en-US" sz="2889" dirty="0">
                <a:solidFill>
                  <a:srgbClr val="FFFFFF"/>
                </a:solidFill>
                <a:latin typeface="Futura Medium" panose="020B0602020204020303" pitchFamily="34" charset="-79"/>
                <a:ea typeface="Agrandir"/>
                <a:cs typeface="Futura Medium" panose="020B0602020204020303" pitchFamily="34" charset="-79"/>
                <a:sym typeface="Agrandir"/>
              </a:rPr>
              <a:t>The story of L</a:t>
            </a:r>
            <a:r>
              <a:rPr lang="tr-TR" sz="2889" dirty="0" err="1">
                <a:solidFill>
                  <a:srgbClr val="FFFFFF"/>
                </a:solidFill>
                <a:latin typeface="Futura Medium" panose="020B0602020204020303" pitchFamily="34" charset="-79"/>
                <a:ea typeface="Agrandir"/>
                <a:cs typeface="Futura Medium" panose="020B0602020204020303" pitchFamily="34" charset="-79"/>
                <a:sym typeface="Agrandir"/>
              </a:rPr>
              <a:t>eia</a:t>
            </a:r>
            <a:r>
              <a:rPr lang="tr-TR" sz="2889" dirty="0">
                <a:solidFill>
                  <a:srgbClr val="FFFFFF"/>
                </a:solidFill>
                <a:latin typeface="Futura Medium" panose="020B0602020204020303" pitchFamily="34" charset="-79"/>
                <a:ea typeface="Agrandir"/>
                <a:cs typeface="Futura Medium" panose="020B0602020204020303" pitchFamily="34" charset="-79"/>
                <a:sym typeface="Agrandir"/>
              </a:rPr>
              <a:t> </a:t>
            </a:r>
            <a:r>
              <a:rPr lang="en-US" sz="2889">
                <a:solidFill>
                  <a:srgbClr val="FFFFFF"/>
                </a:solidFill>
                <a:latin typeface="Futura Medium" panose="020B0602020204020303" pitchFamily="34" charset="-79"/>
                <a:ea typeface="Agrandir"/>
                <a:cs typeface="Futura Medium" panose="020B0602020204020303" pitchFamily="34" charset="-79"/>
                <a:sym typeface="Agrandir"/>
              </a:rPr>
              <a:t>,</a:t>
            </a:r>
            <a:r>
              <a:rPr lang="tr-TR" sz="2889">
                <a:solidFill>
                  <a:srgbClr val="FFFFFF"/>
                </a:solidFill>
                <a:latin typeface="Futura Medium" panose="020B0602020204020303" pitchFamily="34" charset="-79"/>
                <a:ea typeface="Agrandir"/>
                <a:cs typeface="Futura Medium" panose="020B0602020204020303" pitchFamily="34" charset="-79"/>
                <a:sym typeface="Agrandir"/>
              </a:rPr>
              <a:t>Laika</a:t>
            </a:r>
            <a:r>
              <a:rPr lang="en-US" sz="2889" dirty="0">
                <a:solidFill>
                  <a:srgbClr val="FFFFFF"/>
                </a:solidFill>
                <a:latin typeface="Futura Medium" panose="020B0602020204020303" pitchFamily="34" charset="-79"/>
                <a:ea typeface="Agrandir"/>
                <a:cs typeface="Futura Medium" panose="020B0602020204020303" pitchFamily="34" charset="-79"/>
                <a:sym typeface="Agrandir"/>
              </a:rPr>
              <a:t> and B0yl3 AI adds a fun, engaging element, making the app accessible and educational for all ages. Our goal is to inspire curiosity about space while helping users stay productive, blending science and functionality in a simple, user-friendly interface.</a:t>
            </a:r>
          </a:p>
          <a:p>
            <a:pPr algn="ctr">
              <a:lnSpc>
                <a:spcPts val="3599"/>
              </a:lnSpc>
            </a:pPr>
            <a:endParaRPr lang="en-US" sz="2889" dirty="0">
              <a:solidFill>
                <a:srgbClr val="FFFFFF"/>
              </a:solidFill>
              <a:latin typeface="Agrandir"/>
              <a:ea typeface="Agrandir"/>
              <a:cs typeface="Agrandir"/>
              <a:sym typeface="Agrandir"/>
            </a:endParaRPr>
          </a:p>
        </p:txBody>
      </p:sp>
      <p:sp>
        <p:nvSpPr>
          <p:cNvPr id="13" name="Freeform 5">
            <a:hlinkClick r:id="rId7"/>
            <a:extLst>
              <a:ext uri="{FF2B5EF4-FFF2-40B4-BE49-F238E27FC236}">
                <a16:creationId xmlns:a16="http://schemas.microsoft.com/office/drawing/2014/main" id="{E6E9ED79-7A0A-929C-A1A5-6B701477C451}"/>
              </a:ext>
            </a:extLst>
          </p:cNvPr>
          <p:cNvSpPr/>
          <p:nvPr/>
        </p:nvSpPr>
        <p:spPr>
          <a:xfrm>
            <a:off x="7162800" y="9094331"/>
            <a:ext cx="5323287" cy="1184431"/>
          </a:xfrm>
          <a:custGeom>
            <a:avLst/>
            <a:gdLst/>
            <a:ahLst/>
            <a:cxnLst/>
            <a:rect l="l" t="t" r="r" b="b"/>
            <a:pathLst>
              <a:path w="5323287" h="1184431">
                <a:moveTo>
                  <a:pt x="0" y="0"/>
                </a:moveTo>
                <a:lnTo>
                  <a:pt x="5323287" y="0"/>
                </a:lnTo>
                <a:lnTo>
                  <a:pt x="5323287" y="1184432"/>
                </a:lnTo>
                <a:lnTo>
                  <a:pt x="0" y="118443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tr-TR"/>
          </a:p>
        </p:txBody>
      </p:sp>
      <p:sp>
        <p:nvSpPr>
          <p:cNvPr id="14" name="TextBox 10">
            <a:extLst>
              <a:ext uri="{FF2B5EF4-FFF2-40B4-BE49-F238E27FC236}">
                <a16:creationId xmlns:a16="http://schemas.microsoft.com/office/drawing/2014/main" id="{E3C56D7D-36B6-E831-70AD-680A59531C36}"/>
              </a:ext>
            </a:extLst>
          </p:cNvPr>
          <p:cNvSpPr txBox="1"/>
          <p:nvPr/>
        </p:nvSpPr>
        <p:spPr>
          <a:xfrm>
            <a:off x="5410200" y="9400187"/>
            <a:ext cx="9087041" cy="717865"/>
          </a:xfrm>
          <a:prstGeom prst="rect">
            <a:avLst/>
          </a:prstGeom>
        </p:spPr>
        <p:txBody>
          <a:bodyPr lIns="0" tIns="0" rIns="0" bIns="0" rtlCol="0" anchor="t">
            <a:spAutoFit/>
          </a:bodyPr>
          <a:lstStyle/>
          <a:p>
            <a:pPr algn="ctr">
              <a:lnSpc>
                <a:spcPts val="5199"/>
              </a:lnSpc>
              <a:spcBef>
                <a:spcPct val="0"/>
              </a:spcBef>
            </a:pPr>
            <a:r>
              <a:rPr lang="en-US" sz="5199" spc="259" dirty="0">
                <a:solidFill>
                  <a:srgbClr val="3691A1"/>
                </a:solidFill>
                <a:latin typeface="BP Imperial Bold"/>
                <a:ea typeface="BP Imperial Bold"/>
                <a:cs typeface="BP Imperial Bold"/>
                <a:sym typeface="BP Imperial Bold"/>
              </a:rPr>
              <a:t>SPACE RADIO</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349</Words>
  <Application>Microsoft Office PowerPoint</Application>
  <PresentationFormat>Özel</PresentationFormat>
  <Paragraphs>27</Paragraphs>
  <Slides>7</Slides>
  <Notes>0</Notes>
  <HiddenSlides>0</HiddenSlides>
  <MMClips>7</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7</vt:i4>
      </vt:variant>
    </vt:vector>
  </HeadingPairs>
  <TitlesOfParts>
    <vt:vector size="14" baseType="lpstr">
      <vt:lpstr>Arial</vt:lpstr>
      <vt:lpstr>Agrandir</vt:lpstr>
      <vt:lpstr>Futura Medium</vt:lpstr>
      <vt:lpstr>Calibri</vt:lpstr>
      <vt:lpstr>BP Imperial Bold</vt:lpstr>
      <vt:lpstr>Futura</vt:lpstr>
      <vt:lpstr>Office Theme</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Solar System</dc:title>
  <cp:lastModifiedBy>Çağrı Çiftgül</cp:lastModifiedBy>
  <cp:revision>6</cp:revision>
  <dcterms:created xsi:type="dcterms:W3CDTF">2006-08-16T00:00:00Z</dcterms:created>
  <dcterms:modified xsi:type="dcterms:W3CDTF">2024-10-06T13:43:54Z</dcterms:modified>
  <dc:identifier>DAGSy6GUleQ</dc:identifier>
</cp:coreProperties>
</file>

<file path=docProps/thumbnail.jpeg>
</file>